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4720888" cy="8280400"/>
  <p:notesSz cx="6858000" cy="9144000"/>
  <p:embeddedFontLst>
    <p:embeddedFont>
      <p:font typeface="Segoe UI Black" panose="020B0604020202020204" charset="0"/>
      <p:bold r:id="rId4"/>
      <p:boldItalic r:id="rId5"/>
    </p:embeddedFont>
    <p:embeddedFont>
      <p:font typeface="Quattrocento Sans" panose="020B0604020202020204" charset="0"/>
      <p:regular r:id="rId6"/>
      <p:bold r:id="rId7"/>
      <p:italic r:id="rId8"/>
      <p:boldItalic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956" userDrawn="1">
          <p15:clr>
            <a:srgbClr val="A4A3A4"/>
          </p15:clr>
        </p15:guide>
        <p15:guide id="2" pos="4638" userDrawn="1">
          <p15:clr>
            <a:srgbClr val="A4A3A4"/>
          </p15:clr>
        </p15:guide>
        <p15:guide id="3" orient="horz" pos="2609" userDrawn="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4" roundtripDataSignature="AMtx7mhkDUi1hNoHtfLqw7QzCJs7xVJfK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B9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786" y="84"/>
      </p:cViewPr>
      <p:guideLst>
        <p:guide orient="horz" pos="1956"/>
        <p:guide pos="4638"/>
        <p:guide orient="horz" pos="260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presProps" Target="presProp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6262632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920641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104075" y="1355154"/>
            <a:ext cx="12512755" cy="28828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714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840112" y="4349133"/>
            <a:ext cx="11040667" cy="1999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786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85"/>
            </a:lvl1pPr>
            <a:lvl2pPr lvl="1" algn="ctr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72"/>
            </a:lvl2pPr>
            <a:lvl3pPr lvl="2" algn="ctr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412"/>
            </a:lvl3pPr>
            <a:lvl4pPr lvl="3" algn="ctr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57"/>
            </a:lvl4pPr>
            <a:lvl5pPr lvl="4" algn="ctr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57"/>
            </a:lvl5pPr>
            <a:lvl6pPr lvl="5" algn="ctr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57"/>
            </a:lvl6pPr>
            <a:lvl7pPr lvl="6" algn="ctr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57"/>
            </a:lvl7pPr>
            <a:lvl8pPr lvl="7" algn="ctr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57"/>
            </a:lvl8pPr>
            <a:lvl9pPr lvl="8" algn="ctr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57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1012063" y="7674867"/>
            <a:ext cx="3312200" cy="440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876307" y="7674867"/>
            <a:ext cx="4968300" cy="440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8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10396630" y="7674867"/>
            <a:ext cx="3312200" cy="440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1013978" y="552031"/>
            <a:ext cx="4747872" cy="1932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516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>
            <a:spLocks noGrp="1"/>
          </p:cNvSpPr>
          <p:nvPr>
            <p:ph type="pic" idx="2"/>
          </p:nvPr>
        </p:nvSpPr>
        <p:spPr>
          <a:xfrm>
            <a:off x="6258305" y="1192229"/>
            <a:ext cx="7452451" cy="588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78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51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2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8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7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7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7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7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7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7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1013978" y="2484123"/>
            <a:ext cx="4747872" cy="460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86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57"/>
            </a:lvl1pPr>
            <a:lvl2pPr marL="914400" lvl="1" indent="-2286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99"/>
            </a:lvl2pPr>
            <a:lvl3pPr marL="1371600" lvl="2" indent="-2286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43"/>
            </a:lvl3pPr>
            <a:lvl4pPr marL="1828800" lvl="3" indent="-2286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86"/>
            </a:lvl4pPr>
            <a:lvl5pPr marL="2286000" lvl="4" indent="-2286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86"/>
            </a:lvl5pPr>
            <a:lvl6pPr marL="2743200" lvl="5" indent="-2286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86"/>
            </a:lvl6pPr>
            <a:lvl7pPr marL="3200400" lvl="6" indent="-2286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86"/>
            </a:lvl7pPr>
            <a:lvl8pPr marL="3657600" lvl="7" indent="-2286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86"/>
            </a:lvl8pPr>
            <a:lvl9pPr marL="4114800" lvl="8" indent="-2286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86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dt" idx="10"/>
          </p:nvPr>
        </p:nvSpPr>
        <p:spPr>
          <a:xfrm>
            <a:off x="1012063" y="7674867"/>
            <a:ext cx="3312200" cy="440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ftr" idx="11"/>
          </p:nvPr>
        </p:nvSpPr>
        <p:spPr>
          <a:xfrm>
            <a:off x="4876307" y="7674867"/>
            <a:ext cx="4968300" cy="440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8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10396630" y="7674867"/>
            <a:ext cx="3312200" cy="440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1013978" y="552031"/>
            <a:ext cx="4747872" cy="1932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516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1"/>
          </p:nvPr>
        </p:nvSpPr>
        <p:spPr>
          <a:xfrm>
            <a:off x="6258305" y="1192229"/>
            <a:ext cx="7452451" cy="588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90000"/>
              </a:lnSpc>
              <a:spcBef>
                <a:spcPts val="786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516"/>
            </a:lvl1pPr>
            <a:lvl2pPr marL="914400" lvl="1" indent="-36195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201"/>
            </a:lvl2pPr>
            <a:lvl3pPr marL="1371600" lvl="2" indent="-3429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85"/>
            </a:lvl3pPr>
            <a:lvl4pPr marL="1828800" lvl="3" indent="-32385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72"/>
            </a:lvl4pPr>
            <a:lvl5pPr marL="2286000" lvl="4" indent="-32385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72"/>
            </a:lvl5pPr>
            <a:lvl6pPr marL="2743200" lvl="5" indent="-32385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72"/>
            </a:lvl6pPr>
            <a:lvl7pPr marL="3200400" lvl="6" indent="-32385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72"/>
            </a:lvl7pPr>
            <a:lvl8pPr marL="3657600" lvl="7" indent="-32385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72"/>
            </a:lvl8pPr>
            <a:lvl9pPr marL="4114800" lvl="8" indent="-32385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72"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body" idx="2"/>
          </p:nvPr>
        </p:nvSpPr>
        <p:spPr>
          <a:xfrm>
            <a:off x="1013978" y="2484123"/>
            <a:ext cx="4747872" cy="460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86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57"/>
            </a:lvl1pPr>
            <a:lvl2pPr marL="914400" lvl="1" indent="-2286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99"/>
            </a:lvl2pPr>
            <a:lvl3pPr marL="1371600" lvl="2" indent="-2286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43"/>
            </a:lvl3pPr>
            <a:lvl4pPr marL="1828800" lvl="3" indent="-2286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86"/>
            </a:lvl4pPr>
            <a:lvl5pPr marL="2286000" lvl="4" indent="-2286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86"/>
            </a:lvl5pPr>
            <a:lvl6pPr marL="2743200" lvl="5" indent="-2286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86"/>
            </a:lvl6pPr>
            <a:lvl7pPr marL="3200400" lvl="6" indent="-2286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86"/>
            </a:lvl7pPr>
            <a:lvl8pPr marL="3657600" lvl="7" indent="-2286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86"/>
            </a:lvl8pPr>
            <a:lvl9pPr marL="4114800" lvl="8" indent="-2286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86"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dt" idx="10"/>
          </p:nvPr>
        </p:nvSpPr>
        <p:spPr>
          <a:xfrm>
            <a:off x="1012063" y="7674867"/>
            <a:ext cx="3312200" cy="440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ftr" idx="11"/>
          </p:nvPr>
        </p:nvSpPr>
        <p:spPr>
          <a:xfrm>
            <a:off x="4876307" y="7674867"/>
            <a:ext cx="4968300" cy="440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8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sldNum" idx="12"/>
          </p:nvPr>
        </p:nvSpPr>
        <p:spPr>
          <a:xfrm>
            <a:off x="10396630" y="7674867"/>
            <a:ext cx="3312200" cy="440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>
            <a:spLocks noGrp="1"/>
          </p:cNvSpPr>
          <p:nvPr>
            <p:ph type="dt" idx="10"/>
          </p:nvPr>
        </p:nvSpPr>
        <p:spPr>
          <a:xfrm>
            <a:off x="1012063" y="7674867"/>
            <a:ext cx="3312200" cy="440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ftr" idx="11"/>
          </p:nvPr>
        </p:nvSpPr>
        <p:spPr>
          <a:xfrm>
            <a:off x="4876307" y="7674867"/>
            <a:ext cx="4968300" cy="440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8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sldNum" idx="12"/>
          </p:nvPr>
        </p:nvSpPr>
        <p:spPr>
          <a:xfrm>
            <a:off x="10396630" y="7674867"/>
            <a:ext cx="3312200" cy="440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1012074" y="441130"/>
            <a:ext cx="12696767" cy="1600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dt" idx="10"/>
          </p:nvPr>
        </p:nvSpPr>
        <p:spPr>
          <a:xfrm>
            <a:off x="1012063" y="7674867"/>
            <a:ext cx="3312200" cy="440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ftr" idx="11"/>
          </p:nvPr>
        </p:nvSpPr>
        <p:spPr>
          <a:xfrm>
            <a:off x="4876307" y="7674867"/>
            <a:ext cx="4968300" cy="440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8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sldNum" idx="12"/>
          </p:nvPr>
        </p:nvSpPr>
        <p:spPr>
          <a:xfrm>
            <a:off x="10396630" y="7674867"/>
            <a:ext cx="3312200" cy="440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 txBox="1">
            <a:spLocks noGrp="1"/>
          </p:cNvSpPr>
          <p:nvPr>
            <p:ph type="title"/>
          </p:nvPr>
        </p:nvSpPr>
        <p:spPr>
          <a:xfrm>
            <a:off x="1013991" y="440858"/>
            <a:ext cx="12696767" cy="1600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body" idx="1"/>
          </p:nvPr>
        </p:nvSpPr>
        <p:spPr>
          <a:xfrm>
            <a:off x="1013984" y="2029852"/>
            <a:ext cx="6227624" cy="99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86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85" b="1"/>
            </a:lvl1pPr>
            <a:lvl2pPr marL="914400" lvl="1" indent="-2286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72" b="1"/>
            </a:lvl2pPr>
            <a:lvl3pPr marL="1371600" lvl="2" indent="-2286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412" b="1"/>
            </a:lvl3pPr>
            <a:lvl4pPr marL="1828800" lvl="3" indent="-2286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57" b="1"/>
            </a:lvl4pPr>
            <a:lvl5pPr marL="2286000" lvl="4" indent="-2286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57" b="1"/>
            </a:lvl5pPr>
            <a:lvl6pPr marL="2743200" lvl="5" indent="-2286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57" b="1"/>
            </a:lvl6pPr>
            <a:lvl7pPr marL="3200400" lvl="6" indent="-2286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57" b="1"/>
            </a:lvl7pPr>
            <a:lvl8pPr marL="3657600" lvl="7" indent="-2286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57" b="1"/>
            </a:lvl8pPr>
            <a:lvl9pPr marL="4114800" lvl="8" indent="-2286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57" b="1"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body" idx="2"/>
          </p:nvPr>
        </p:nvSpPr>
        <p:spPr>
          <a:xfrm>
            <a:off x="1013984" y="3024646"/>
            <a:ext cx="6227624" cy="4448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8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3"/>
          </p:nvPr>
        </p:nvSpPr>
        <p:spPr>
          <a:xfrm>
            <a:off x="7452469" y="2029852"/>
            <a:ext cx="6258293" cy="99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86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85" b="1"/>
            </a:lvl1pPr>
            <a:lvl2pPr marL="914400" lvl="1" indent="-2286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72" b="1"/>
            </a:lvl2pPr>
            <a:lvl3pPr marL="1371600" lvl="2" indent="-2286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412" b="1"/>
            </a:lvl3pPr>
            <a:lvl4pPr marL="1828800" lvl="3" indent="-2286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57" b="1"/>
            </a:lvl4pPr>
            <a:lvl5pPr marL="2286000" lvl="4" indent="-2286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57" b="1"/>
            </a:lvl5pPr>
            <a:lvl6pPr marL="2743200" lvl="5" indent="-2286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57" b="1"/>
            </a:lvl6pPr>
            <a:lvl7pPr marL="3200400" lvl="6" indent="-2286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57" b="1"/>
            </a:lvl7pPr>
            <a:lvl8pPr marL="3657600" lvl="7" indent="-2286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57" b="1"/>
            </a:lvl8pPr>
            <a:lvl9pPr marL="4114800" lvl="8" indent="-2286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57" b="1"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body" idx="4"/>
          </p:nvPr>
        </p:nvSpPr>
        <p:spPr>
          <a:xfrm>
            <a:off x="7452469" y="3024646"/>
            <a:ext cx="6258293" cy="4448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8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dt" idx="10"/>
          </p:nvPr>
        </p:nvSpPr>
        <p:spPr>
          <a:xfrm>
            <a:off x="1012063" y="7674867"/>
            <a:ext cx="3312200" cy="440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ftr" idx="11"/>
          </p:nvPr>
        </p:nvSpPr>
        <p:spPr>
          <a:xfrm>
            <a:off x="4876307" y="7674867"/>
            <a:ext cx="4968300" cy="440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8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sldNum" idx="12"/>
          </p:nvPr>
        </p:nvSpPr>
        <p:spPr>
          <a:xfrm>
            <a:off x="10396630" y="7674867"/>
            <a:ext cx="3312200" cy="440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0"/>
          <p:cNvSpPr txBox="1">
            <a:spLocks noGrp="1"/>
          </p:cNvSpPr>
          <p:nvPr>
            <p:ph type="title"/>
          </p:nvPr>
        </p:nvSpPr>
        <p:spPr>
          <a:xfrm>
            <a:off x="1012074" y="441130"/>
            <a:ext cx="12696767" cy="1600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1"/>
          </p:nvPr>
        </p:nvSpPr>
        <p:spPr>
          <a:xfrm>
            <a:off x="1012063" y="2204276"/>
            <a:ext cx="6256376" cy="5253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8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body" idx="2"/>
          </p:nvPr>
        </p:nvSpPr>
        <p:spPr>
          <a:xfrm>
            <a:off x="7452451" y="2204276"/>
            <a:ext cx="6256376" cy="5253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8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dt" idx="10"/>
          </p:nvPr>
        </p:nvSpPr>
        <p:spPr>
          <a:xfrm>
            <a:off x="1012063" y="7674867"/>
            <a:ext cx="3312200" cy="440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ftr" idx="11"/>
          </p:nvPr>
        </p:nvSpPr>
        <p:spPr>
          <a:xfrm>
            <a:off x="4876307" y="7674867"/>
            <a:ext cx="4968300" cy="440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8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sldNum" idx="12"/>
          </p:nvPr>
        </p:nvSpPr>
        <p:spPr>
          <a:xfrm>
            <a:off x="10396630" y="7674867"/>
            <a:ext cx="3312200" cy="440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1"/>
          <p:cNvSpPr txBox="1">
            <a:spLocks noGrp="1"/>
          </p:cNvSpPr>
          <p:nvPr>
            <p:ph type="title"/>
          </p:nvPr>
        </p:nvSpPr>
        <p:spPr>
          <a:xfrm>
            <a:off x="1004415" y="2064356"/>
            <a:ext cx="12696767" cy="3444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714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1004415" y="5541358"/>
            <a:ext cx="12696767" cy="1811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86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85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72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412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57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57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57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57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57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57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1012063" y="7674867"/>
            <a:ext cx="3312200" cy="440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876307" y="7674867"/>
            <a:ext cx="4968300" cy="440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8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10396630" y="7674867"/>
            <a:ext cx="3312200" cy="440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1012074" y="441130"/>
            <a:ext cx="12696767" cy="1600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>
            <a:off x="1012074" y="2204415"/>
            <a:ext cx="12696767" cy="52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8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1012063" y="7674867"/>
            <a:ext cx="3312200" cy="440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876307" y="7674867"/>
            <a:ext cx="4968300" cy="440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8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1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10396630" y="7674867"/>
            <a:ext cx="3312200" cy="440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1012074" y="441266"/>
            <a:ext cx="12696767" cy="1599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6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6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6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6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6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6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6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6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6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1012074" y="2204491"/>
            <a:ext cx="12696767" cy="5254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6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6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6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6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6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6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6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6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6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/>
          <p:nvPr/>
        </p:nvSpPr>
        <p:spPr>
          <a:xfrm>
            <a:off x="1012063" y="7674867"/>
            <a:ext cx="3312200" cy="440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775" tIns="47875" rIns="95775" bIns="478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43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9;p2"/>
          <p:cNvSpPr txBox="1"/>
          <p:nvPr/>
        </p:nvSpPr>
        <p:spPr>
          <a:xfrm>
            <a:off x="4876307" y="7674867"/>
            <a:ext cx="4968300" cy="440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775" tIns="47875" rIns="95775" bIns="478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85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2"/>
          <p:cNvSpPr txBox="1"/>
          <p:nvPr/>
        </p:nvSpPr>
        <p:spPr>
          <a:xfrm>
            <a:off x="10396630" y="7674867"/>
            <a:ext cx="3312200" cy="440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775" tIns="47875" rIns="95775" bIns="478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</a:pPr>
            <a:fld id="{00000000-1234-1234-1234-123412341234}" type="slidenum">
              <a:rPr lang="pt-BR" sz="94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ts val="900"/>
                <a:buFont typeface="Calibri"/>
                <a:buNone/>
              </a:pPr>
              <a:t>‹nº›</a:t>
            </a:fld>
            <a:endParaRPr sz="146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"/>
          <p:cNvSpPr txBox="1"/>
          <p:nvPr/>
        </p:nvSpPr>
        <p:spPr>
          <a:xfrm>
            <a:off x="330120" y="5017010"/>
            <a:ext cx="14060646" cy="1450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775" tIns="47875" rIns="95775" bIns="47875" anchor="t" anchorCtr="0">
            <a:spAutoFit/>
          </a:bodyPr>
          <a:lstStyle/>
          <a:p>
            <a:pPr algn="just">
              <a:buSzPts val="700"/>
            </a:pPr>
            <a:r>
              <a:rPr lang="pt-BR" sz="1100" b="1" dirty="0">
                <a:latin typeface="Quattrocento Sans"/>
                <a:ea typeface="Quattrocento Sans"/>
                <a:cs typeface="Quattrocento Sans"/>
                <a:sym typeface="Quattrocento Sans"/>
              </a:rPr>
              <a:t>Fonte: Painel COVID-19 MG/Sala de Situação/</a:t>
            </a:r>
            <a:r>
              <a:rPr lang="pt-BR" sz="1100" b="1" dirty="0" err="1">
                <a:latin typeface="Quattrocento Sans"/>
                <a:ea typeface="Quattrocento Sans"/>
                <a:cs typeface="Quattrocento Sans"/>
                <a:sym typeface="Quattrocento Sans"/>
              </a:rPr>
              <a:t>SubVS</a:t>
            </a:r>
            <a:r>
              <a:rPr lang="pt-BR" sz="1100" b="1" dirty="0">
                <a:latin typeface="Quattrocento Sans"/>
                <a:ea typeface="Quattrocento Sans"/>
                <a:cs typeface="Quattrocento Sans"/>
                <a:sym typeface="Quattrocento Sans"/>
              </a:rPr>
              <a:t>/SES/MG. Dados parciais, sujeitos a alterações. Atualizado em </a:t>
            </a:r>
            <a:r>
              <a:rPr lang="pt-BR" sz="1100" b="1" dirty="0" smtClean="0">
                <a:latin typeface="Quattrocento Sans"/>
                <a:ea typeface="Quattrocento Sans"/>
                <a:cs typeface="Quattrocento Sans"/>
                <a:sym typeface="Quattrocento Sans"/>
              </a:rPr>
              <a:t>14/03/2021.</a:t>
            </a:r>
            <a:endParaRPr sz="1100" b="1" dirty="0"/>
          </a:p>
          <a:p>
            <a:pPr algn="just">
              <a:buSzPts val="700"/>
            </a:pPr>
            <a:endParaRPr sz="1100" b="1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algn="just">
              <a:buSzPts val="700"/>
            </a:pPr>
            <a:r>
              <a:rPr lang="pt-BR" sz="1100" b="1" dirty="0">
                <a:latin typeface="Quattrocento Sans"/>
                <a:ea typeface="Quattrocento Sans"/>
                <a:cs typeface="Quattrocento Sans"/>
                <a:sym typeface="Quattrocento Sans"/>
              </a:rPr>
              <a:t>TOTAL DE  CASOS CONFIRMADOS: soma dos casos confirmados que não evoluíram para óbito e dos óbitos confirmados por COVID-19.</a:t>
            </a:r>
            <a:endParaRPr sz="1100" dirty="0"/>
          </a:p>
          <a:p>
            <a:pPr algn="just">
              <a:buSzPts val="700"/>
            </a:pPr>
            <a:r>
              <a:rPr lang="pt-BR" sz="1100" b="1" dirty="0">
                <a:latin typeface="Quattrocento Sans"/>
                <a:ea typeface="Quattrocento Sans"/>
                <a:cs typeface="Quattrocento Sans"/>
                <a:sym typeface="Quattrocento Sans"/>
              </a:rPr>
              <a:t>CASOS RECUPERADOS: casos confirmados de COVID-19 que receberam alta hospitalar e/ou cumpriram isolamento domiciliar de 10 dias E estão a 72h assintomáticos (sem a utilização de medicamentos sintomáticos) E sem intercorrências. </a:t>
            </a:r>
            <a:endParaRPr sz="1100" dirty="0"/>
          </a:p>
          <a:p>
            <a:pPr algn="just">
              <a:buSzPts val="700"/>
            </a:pPr>
            <a:r>
              <a:rPr lang="pt-BR" sz="1100" b="1" dirty="0">
                <a:latin typeface="Quattrocento Sans"/>
                <a:ea typeface="Quattrocento Sans"/>
                <a:cs typeface="Quattrocento Sans"/>
                <a:sym typeface="Quattrocento Sans"/>
              </a:rPr>
              <a:t>CASOS EM ACOMPANHAMENTO: casos confirmados de COVID-19 que não evoluíram para óbito, cuja condição clínica permanece sendo acompanhada ou aguarda atualização pelos municípios. </a:t>
            </a:r>
            <a:endParaRPr sz="1100" dirty="0"/>
          </a:p>
          <a:p>
            <a:pPr algn="just">
              <a:buSzPts val="700"/>
            </a:pPr>
            <a:r>
              <a:rPr lang="pt-BR" sz="1100" b="1" dirty="0">
                <a:latin typeface="Quattrocento Sans"/>
                <a:ea typeface="Quattrocento Sans"/>
                <a:cs typeface="Quattrocento Sans"/>
                <a:sym typeface="Quattrocento Sans"/>
              </a:rPr>
              <a:t>ÓBITOS CONFIRMADOS: óbitos confirmados para COVID-19. </a:t>
            </a:r>
          </a:p>
          <a:p>
            <a:pPr lvl="0" algn="just">
              <a:buSzPts val="700"/>
            </a:pPr>
            <a:r>
              <a:rPr lang="pt-BR" sz="1100" b="1" dirty="0">
                <a:latin typeface="Quattrocento Sans"/>
                <a:ea typeface="Quattrocento Sans"/>
                <a:cs typeface="Quattrocento Sans"/>
              </a:rPr>
              <a:t>“NÚMERO DE CASOS E ÓBITOS CONFIRMADOS NAS ÚLTIMAS 24H” pode não retratar a ocorrência de novos casos no período, mas o total de casos notificados à SES/MG nas últimas 24h.</a:t>
            </a:r>
            <a:endParaRPr sz="1100" b="1" dirty="0">
              <a:latin typeface="Quattrocento Sans"/>
              <a:ea typeface="Quattrocento Sans"/>
              <a:cs typeface="Quattrocento Sans"/>
            </a:endParaRPr>
          </a:p>
        </p:txBody>
      </p:sp>
      <p:sp>
        <p:nvSpPr>
          <p:cNvPr id="81" name="Google Shape;81;p1"/>
          <p:cNvSpPr txBox="1"/>
          <p:nvPr/>
        </p:nvSpPr>
        <p:spPr>
          <a:xfrm>
            <a:off x="0" y="-11188"/>
            <a:ext cx="14720888" cy="1110819"/>
          </a:xfrm>
          <a:prstGeom prst="rect">
            <a:avLst/>
          </a:prstGeom>
          <a:solidFill>
            <a:srgbClr val="00A499"/>
          </a:solidFill>
          <a:ln>
            <a:noFill/>
          </a:ln>
        </p:spPr>
        <p:txBody>
          <a:bodyPr spcFirstLastPara="1" wrap="square" lIns="95775" tIns="47875" rIns="95775" bIns="47875" anchor="ctr" anchorCtr="0">
            <a:noAutofit/>
          </a:bodyPr>
          <a:lstStyle/>
          <a:p>
            <a:pPr algn="ctr">
              <a:buClr>
                <a:srgbClr val="FFFFFF"/>
              </a:buClr>
              <a:buSzPts val="3200"/>
            </a:pPr>
            <a:r>
              <a:rPr lang="pt-BR" sz="4000" b="1" dirty="0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  <a:sym typeface="Quattrocento Sans"/>
              </a:rPr>
              <a:t>BOLETIM EPIDEMIOLÓGICO</a:t>
            </a:r>
            <a:endParaRPr sz="1800" b="1" dirty="0"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  <a:sym typeface="Quattrocento Sans"/>
            </a:endParaRPr>
          </a:p>
          <a:p>
            <a:pPr algn="ctr">
              <a:buClr>
                <a:srgbClr val="FFFFFF"/>
              </a:buClr>
              <a:buSzPts val="1500"/>
            </a:pPr>
            <a:r>
              <a:rPr lang="pt-BR" sz="1800" b="1" dirty="0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  <a:sym typeface="Quattrocento Sans"/>
              </a:rPr>
              <a:t>COVID-19: Doença causada pelo </a:t>
            </a:r>
            <a:r>
              <a:rPr lang="pt-BR" sz="1800" b="1" dirty="0" err="1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  <a:sym typeface="Quattrocento Sans"/>
              </a:rPr>
              <a:t>coronavírus</a:t>
            </a:r>
            <a:r>
              <a:rPr lang="pt-BR" sz="1800" b="1" dirty="0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  <a:sym typeface="Quattrocento Sans"/>
              </a:rPr>
              <a:t> – 19</a:t>
            </a:r>
            <a:endParaRPr sz="1800" b="1" dirty="0"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  <a:sym typeface="Quattrocento Sans"/>
            </a:endParaRPr>
          </a:p>
        </p:txBody>
      </p:sp>
      <p:grpSp>
        <p:nvGrpSpPr>
          <p:cNvPr id="82" name="Google Shape;82;p1"/>
          <p:cNvGrpSpPr/>
          <p:nvPr/>
        </p:nvGrpSpPr>
        <p:grpSpPr>
          <a:xfrm>
            <a:off x="-1" y="1069397"/>
            <a:ext cx="14720889" cy="447869"/>
            <a:chOff x="-3098914" y="1139203"/>
            <a:chExt cx="14051088" cy="397809"/>
          </a:xfrm>
        </p:grpSpPr>
        <p:grpSp>
          <p:nvGrpSpPr>
            <p:cNvPr id="83" name="Google Shape;83;p1"/>
            <p:cNvGrpSpPr/>
            <p:nvPr/>
          </p:nvGrpSpPr>
          <p:grpSpPr>
            <a:xfrm>
              <a:off x="-3098914" y="1139203"/>
              <a:ext cx="14051088" cy="397809"/>
              <a:chOff x="-3098914" y="1139455"/>
              <a:chExt cx="14051088" cy="397809"/>
            </a:xfrm>
          </p:grpSpPr>
          <p:sp>
            <p:nvSpPr>
              <p:cNvPr id="84" name="Google Shape;84;p1"/>
              <p:cNvSpPr txBox="1"/>
              <p:nvPr/>
            </p:nvSpPr>
            <p:spPr>
              <a:xfrm>
                <a:off x="-3098914" y="1139455"/>
                <a:ext cx="14051088" cy="397809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txBody>
              <a:bodyPr spcFirstLastPara="1" wrap="square" lIns="95775" tIns="47875" rIns="95775" bIns="47875" anchor="ctr" anchorCtr="0">
                <a:noAutofit/>
              </a:bodyPr>
              <a:lstStyle/>
              <a:p>
                <a:pPr>
                  <a:lnSpc>
                    <a:spcPct val="107000"/>
                  </a:lnSpc>
                  <a:buClr>
                    <a:srgbClr val="FFFFFF"/>
                  </a:buClr>
                  <a:buSzPts val="1200"/>
                </a:pPr>
                <a:r>
                  <a:rPr lang="pt-BR" sz="1800" b="1" dirty="0" smtClean="0">
                    <a:solidFill>
                      <a:srgbClr val="FFFFFF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Domingo, </a:t>
                </a:r>
                <a:r>
                  <a:rPr lang="pt-BR" sz="1800" b="1" dirty="0" smtClean="0">
                    <a:solidFill>
                      <a:srgbClr val="FFFFFF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14 de março </a:t>
                </a:r>
                <a:r>
                  <a:rPr lang="pt-BR" sz="1800" b="1" dirty="0">
                    <a:solidFill>
                      <a:srgbClr val="FFFFFF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de 2021</a:t>
                </a:r>
                <a:endParaRPr sz="2000" b="1" dirty="0"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pic>
            <p:nvPicPr>
              <p:cNvPr id="85" name="Google Shape;85;p1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7807689" y="1142332"/>
                <a:ext cx="1978311" cy="36222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86" name="Google Shape;86;p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857640" y="1173417"/>
              <a:ext cx="917515" cy="320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7" name="Google Shape;97;p1"/>
          <p:cNvSpPr/>
          <p:nvPr/>
        </p:nvSpPr>
        <p:spPr>
          <a:xfrm>
            <a:off x="606189" y="1724946"/>
            <a:ext cx="3115580" cy="1458624"/>
          </a:xfrm>
          <a:prstGeom prst="roundRect">
            <a:avLst>
              <a:gd name="adj" fmla="val 8351"/>
            </a:avLst>
          </a:prstGeom>
          <a:solidFill>
            <a:srgbClr val="00A499"/>
          </a:solidFill>
          <a:ln>
            <a:noFill/>
          </a:ln>
        </p:spPr>
        <p:txBody>
          <a:bodyPr spcFirstLastPara="1" wrap="square" lIns="95775" tIns="47875" rIns="95775" bIns="47875" anchor="ctr" anchorCtr="0">
            <a:noAutofit/>
          </a:bodyPr>
          <a:lstStyle/>
          <a:p>
            <a:pPr algn="ctr">
              <a:buClr>
                <a:srgbClr val="FFFFFF"/>
              </a:buClr>
              <a:buSzPts val="2400"/>
            </a:pPr>
            <a:r>
              <a:rPr lang="pt-BR" sz="1676" b="1" dirty="0" smtClean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Total de Casos Confirmados</a:t>
            </a:r>
          </a:p>
          <a:p>
            <a:pPr algn="ctr">
              <a:buClr>
                <a:srgbClr val="FFFFFF"/>
              </a:buClr>
              <a:buSzPts val="2400"/>
            </a:pPr>
            <a:endParaRPr lang="pt-BR" sz="1676" b="1" dirty="0">
              <a:solidFill>
                <a:srgbClr val="FFFFFF"/>
              </a:solidFill>
              <a:latin typeface="Quattrocento Sans"/>
              <a:sym typeface="Quattrocento Sans"/>
            </a:endParaRPr>
          </a:p>
          <a:p>
            <a:pPr algn="ctr">
              <a:buClr>
                <a:srgbClr val="FFFFFF"/>
              </a:buClr>
              <a:buSzPts val="2400"/>
            </a:pPr>
            <a:endParaRPr lang="pt-BR" sz="1676" b="1" dirty="0" smtClean="0">
              <a:solidFill>
                <a:srgbClr val="FFFFFF"/>
              </a:solidFill>
              <a:latin typeface="Quattrocento Sans"/>
              <a:sym typeface="Quattrocento Sans"/>
            </a:endParaRPr>
          </a:p>
          <a:p>
            <a:pPr algn="ctr">
              <a:buClr>
                <a:srgbClr val="FFFFFF"/>
              </a:buClr>
              <a:buSzPts val="2400"/>
            </a:pPr>
            <a:endParaRPr lang="pt-BR" sz="1676" b="1" dirty="0">
              <a:solidFill>
                <a:srgbClr val="FFFFFF"/>
              </a:solidFill>
              <a:latin typeface="Quattrocento Sans"/>
              <a:sym typeface="Quattrocento Sans"/>
            </a:endParaRPr>
          </a:p>
          <a:p>
            <a:pPr algn="ctr">
              <a:buClr>
                <a:srgbClr val="FFFFFF"/>
              </a:buClr>
              <a:buSzPts val="2400"/>
            </a:pPr>
            <a:endParaRPr lang="pt-BR" dirty="0"/>
          </a:p>
        </p:txBody>
      </p:sp>
      <p:sp>
        <p:nvSpPr>
          <p:cNvPr id="98" name="Google Shape;98;p1"/>
          <p:cNvSpPr txBox="1"/>
          <p:nvPr/>
        </p:nvSpPr>
        <p:spPr>
          <a:xfrm>
            <a:off x="0" y="7682531"/>
            <a:ext cx="14720887" cy="64196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5775" tIns="47875" rIns="95775" bIns="47875" anchor="ctr" anchorCtr="0">
            <a:noAutofit/>
          </a:bodyPr>
          <a:lstStyle/>
          <a:p>
            <a:pPr algn="ctr">
              <a:buClr>
                <a:srgbClr val="FFFFFF"/>
              </a:buClr>
              <a:buSzPts val="1200"/>
            </a:pPr>
            <a:r>
              <a:rPr lang="pt-BR" sz="1600" b="1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• CENTRO DE OPERAÇÕES DE EMERGÊNCIA EM SAÚDE PÚBLICA • </a:t>
            </a:r>
            <a:endParaRPr sz="1800" b="1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algn="ctr">
              <a:buClr>
                <a:srgbClr val="FFFFFF"/>
              </a:buClr>
              <a:buSzPts val="1200"/>
            </a:pPr>
            <a:r>
              <a:rPr lang="pt-BR" sz="1600" b="1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COES MINAS • COVID-19 • SES-MG</a:t>
            </a:r>
            <a:endParaRPr sz="1800" b="1" dirty="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0" name="Google Shape;100;p1"/>
          <p:cNvSpPr/>
          <p:nvPr/>
        </p:nvSpPr>
        <p:spPr>
          <a:xfrm>
            <a:off x="3449053" y="3513332"/>
            <a:ext cx="3231503" cy="1217681"/>
          </a:xfrm>
          <a:prstGeom prst="roundRect">
            <a:avLst>
              <a:gd name="adj" fmla="val 16667"/>
            </a:avLst>
          </a:prstGeom>
          <a:solidFill>
            <a:srgbClr val="909090"/>
          </a:solidFill>
          <a:ln>
            <a:noFill/>
          </a:ln>
        </p:spPr>
        <p:txBody>
          <a:bodyPr spcFirstLastPara="1" wrap="square" lIns="95775" tIns="47875" rIns="95775" bIns="47875" anchor="ctr" anchorCtr="0">
            <a:noAutofit/>
          </a:bodyPr>
          <a:lstStyle/>
          <a:p>
            <a:pPr algn="ctr">
              <a:buClr>
                <a:srgbClr val="FFFFFF"/>
              </a:buClr>
              <a:buSzPts val="2400"/>
            </a:pPr>
            <a:r>
              <a:rPr lang="pt-BR" sz="1200" b="1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Nº DE CASOS  CONFIRMADOS </a:t>
            </a:r>
            <a:endParaRPr sz="1200" dirty="0"/>
          </a:p>
          <a:p>
            <a:pPr algn="ctr">
              <a:buClr>
                <a:srgbClr val="FFFFFF"/>
              </a:buClr>
              <a:buSzPts val="2400"/>
            </a:pPr>
            <a:r>
              <a:rPr lang="pt-BR" sz="1200" b="1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NAS ÚLTIMAS </a:t>
            </a:r>
            <a:r>
              <a:rPr lang="pt-BR" sz="1200" b="1" dirty="0" smtClean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24H</a:t>
            </a:r>
          </a:p>
          <a:p>
            <a:pPr algn="ctr">
              <a:buClr>
                <a:srgbClr val="FFFFFF"/>
              </a:buClr>
              <a:buSzPts val="2400"/>
            </a:pPr>
            <a:endParaRPr lang="pt-BR" sz="1200" b="1" dirty="0">
              <a:solidFill>
                <a:srgbClr val="FFFFFF"/>
              </a:solidFill>
              <a:latin typeface="Quattrocento Sans"/>
              <a:sym typeface="Quattrocento Sans"/>
            </a:endParaRPr>
          </a:p>
          <a:p>
            <a:pPr algn="ctr">
              <a:buClr>
                <a:srgbClr val="FFFFFF"/>
              </a:buClr>
              <a:buSzPts val="2400"/>
            </a:pPr>
            <a:endParaRPr lang="pt-BR" sz="1200" b="1" dirty="0" smtClean="0">
              <a:solidFill>
                <a:srgbClr val="FFFFFF"/>
              </a:solidFill>
              <a:latin typeface="Quattrocento Sans"/>
              <a:sym typeface="Quattrocento Sans"/>
            </a:endParaRPr>
          </a:p>
          <a:p>
            <a:pPr algn="ctr">
              <a:buClr>
                <a:srgbClr val="FFFFFF"/>
              </a:buClr>
              <a:buSzPts val="2400"/>
            </a:pPr>
            <a:endParaRPr dirty="0"/>
          </a:p>
        </p:txBody>
      </p:sp>
      <p:grpSp>
        <p:nvGrpSpPr>
          <p:cNvPr id="4" name="Grupo 3"/>
          <p:cNvGrpSpPr/>
          <p:nvPr/>
        </p:nvGrpSpPr>
        <p:grpSpPr>
          <a:xfrm>
            <a:off x="0" y="6667747"/>
            <a:ext cx="14826016" cy="755871"/>
            <a:chOff x="446" y="6911972"/>
            <a:chExt cx="14826016" cy="755871"/>
          </a:xfrm>
        </p:grpSpPr>
        <p:grpSp>
          <p:nvGrpSpPr>
            <p:cNvPr id="93" name="Google Shape;93;p1"/>
            <p:cNvGrpSpPr/>
            <p:nvPr/>
          </p:nvGrpSpPr>
          <p:grpSpPr>
            <a:xfrm>
              <a:off x="446" y="6911972"/>
              <a:ext cx="14720888" cy="747586"/>
              <a:chOff x="-14330" y="6450592"/>
              <a:chExt cx="14720888" cy="747586"/>
            </a:xfrm>
          </p:grpSpPr>
          <p:sp>
            <p:nvSpPr>
              <p:cNvPr id="94" name="Google Shape;94;p1"/>
              <p:cNvSpPr/>
              <p:nvPr/>
            </p:nvSpPr>
            <p:spPr>
              <a:xfrm>
                <a:off x="-14330" y="6450592"/>
                <a:ext cx="14720888" cy="747586"/>
              </a:xfrm>
              <a:prstGeom prst="rect">
                <a:avLst/>
              </a:prstGeom>
              <a:solidFill>
                <a:srgbClr val="90909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24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6" name="Google Shape;96;p1"/>
              <p:cNvSpPr txBox="1"/>
              <p:nvPr/>
            </p:nvSpPr>
            <p:spPr>
              <a:xfrm>
                <a:off x="774" y="6483406"/>
                <a:ext cx="10798050" cy="6814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5775" tIns="47875" rIns="95775" bIns="47875" anchor="t" anchorCtr="0">
                <a:spAutoFit/>
              </a:bodyPr>
              <a:lstStyle/>
              <a:p>
                <a:pPr>
                  <a:buClr>
                    <a:srgbClr val="FFFFFF"/>
                  </a:buClr>
                  <a:buSzPts val="900"/>
                </a:pPr>
                <a:r>
                  <a:rPr lang="pt-BR" sz="1800" dirty="0">
                    <a:solidFill>
                      <a:srgbClr val="FFFFFF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Para ver a distribuição dos casos confirmados de COVID-19 em Minas Gerais, por município, acesse o</a:t>
                </a:r>
                <a:r>
                  <a:rPr lang="pt-BR" sz="2000" dirty="0"/>
                  <a:t> </a:t>
                </a:r>
                <a:r>
                  <a:rPr lang="pt-BR" sz="1800" b="1" dirty="0">
                    <a:solidFill>
                      <a:srgbClr val="002060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PAINEL DE MONITORAMENTO DE </a:t>
                </a:r>
                <a:r>
                  <a:rPr lang="pt-BR" sz="1800" b="1" dirty="0" smtClean="0">
                    <a:solidFill>
                      <a:srgbClr val="002060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CASOS </a:t>
                </a:r>
                <a:r>
                  <a:rPr lang="pt-BR" sz="1800" dirty="0" smtClean="0">
                    <a:solidFill>
                      <a:srgbClr val="FFFFFF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em </a:t>
                </a:r>
                <a:r>
                  <a:rPr lang="pt-BR" sz="1800" b="1" dirty="0">
                    <a:solidFill>
                      <a:srgbClr val="FFFFFF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coronavirus.saude.mg.gov.br</a:t>
                </a:r>
                <a:endParaRPr sz="3600" dirty="0"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pic>
          <p:nvPicPr>
            <p:cNvPr id="2" name="Imagem 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284040" y="6917970"/>
              <a:ext cx="1542422" cy="749873"/>
            </a:xfrm>
            <a:prstGeom prst="rect">
              <a:avLst/>
            </a:prstGeom>
          </p:spPr>
        </p:pic>
      </p:grpSp>
      <p:pic>
        <p:nvPicPr>
          <p:cNvPr id="3" name="Imagem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883" y="3695796"/>
            <a:ext cx="976530" cy="97653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1163544" y="2218046"/>
            <a:ext cx="19399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971.379</a:t>
            </a:r>
            <a:endParaRPr lang="pt-BR" sz="4400" b="1" dirty="0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9" name="Google Shape;97;p1"/>
          <p:cNvSpPr/>
          <p:nvPr/>
        </p:nvSpPr>
        <p:spPr>
          <a:xfrm>
            <a:off x="4095347" y="1709116"/>
            <a:ext cx="3115580" cy="1458624"/>
          </a:xfrm>
          <a:prstGeom prst="roundRect">
            <a:avLst>
              <a:gd name="adj" fmla="val 8351"/>
            </a:avLst>
          </a:prstGeom>
          <a:solidFill>
            <a:srgbClr val="ADB9CA"/>
          </a:solidFill>
          <a:ln>
            <a:noFill/>
          </a:ln>
        </p:spPr>
        <p:txBody>
          <a:bodyPr spcFirstLastPara="1" wrap="square" lIns="95775" tIns="47875" rIns="95775" bIns="47875" anchor="ctr" anchorCtr="0">
            <a:noAutofit/>
          </a:bodyPr>
          <a:lstStyle/>
          <a:p>
            <a:pPr algn="ctr">
              <a:buClr>
                <a:srgbClr val="FFFFFF"/>
              </a:buClr>
              <a:buSzPts val="2400"/>
            </a:pPr>
            <a:r>
              <a:rPr lang="pt-BR" sz="1676" b="1" dirty="0" smtClean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Casos em Acompanhamento</a:t>
            </a:r>
          </a:p>
          <a:p>
            <a:pPr algn="ctr">
              <a:buClr>
                <a:srgbClr val="FFFFFF"/>
              </a:buClr>
              <a:buSzPts val="2400"/>
            </a:pPr>
            <a:endParaRPr lang="pt-BR" sz="1676" b="1" dirty="0">
              <a:solidFill>
                <a:srgbClr val="FFFFFF"/>
              </a:solidFill>
              <a:latin typeface="Quattrocento Sans"/>
              <a:sym typeface="Quattrocento Sans"/>
            </a:endParaRPr>
          </a:p>
          <a:p>
            <a:pPr algn="ctr">
              <a:buClr>
                <a:srgbClr val="FFFFFF"/>
              </a:buClr>
              <a:buSzPts val="2400"/>
            </a:pPr>
            <a:endParaRPr lang="pt-BR" sz="1676" b="1" dirty="0" smtClean="0">
              <a:solidFill>
                <a:srgbClr val="FFFFFF"/>
              </a:solidFill>
              <a:latin typeface="Quattrocento Sans"/>
              <a:sym typeface="Quattrocento Sans"/>
            </a:endParaRPr>
          </a:p>
          <a:p>
            <a:pPr algn="ctr">
              <a:buClr>
                <a:srgbClr val="FFFFFF"/>
              </a:buClr>
              <a:buSzPts val="2400"/>
            </a:pPr>
            <a:endParaRPr lang="pt-BR" sz="1676" b="1" dirty="0">
              <a:solidFill>
                <a:srgbClr val="FFFFFF"/>
              </a:solidFill>
              <a:latin typeface="Quattrocento Sans"/>
              <a:sym typeface="Quattrocento Sans"/>
            </a:endParaRPr>
          </a:p>
          <a:p>
            <a:pPr algn="ctr">
              <a:buClr>
                <a:srgbClr val="FFFFFF"/>
              </a:buClr>
              <a:buSzPts val="2400"/>
            </a:pPr>
            <a:endParaRPr lang="pt-BR" dirty="0"/>
          </a:p>
        </p:txBody>
      </p:sp>
      <p:sp>
        <p:nvSpPr>
          <p:cNvPr id="40" name="CaixaDeTexto 39"/>
          <p:cNvSpPr txBox="1"/>
          <p:nvPr/>
        </p:nvSpPr>
        <p:spPr>
          <a:xfrm>
            <a:off x="4746478" y="2202216"/>
            <a:ext cx="181331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buClr>
                <a:srgbClr val="FFFFFF"/>
              </a:buClr>
              <a:buSzPts val="2400"/>
            </a:pPr>
            <a:r>
              <a:rPr lang="pt-BR" sz="4400" b="1" dirty="0" smtClean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70.676</a:t>
            </a:r>
            <a:endParaRPr lang="pt-BR" sz="4400" b="1" dirty="0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1" name="Google Shape;97;p1"/>
          <p:cNvSpPr/>
          <p:nvPr/>
        </p:nvSpPr>
        <p:spPr>
          <a:xfrm>
            <a:off x="7581154" y="1715379"/>
            <a:ext cx="3115580" cy="1458624"/>
          </a:xfrm>
          <a:prstGeom prst="roundRect">
            <a:avLst>
              <a:gd name="adj" fmla="val 8351"/>
            </a:avLst>
          </a:prstGeom>
          <a:solidFill>
            <a:srgbClr val="ADB9CA"/>
          </a:solidFill>
          <a:ln>
            <a:noFill/>
          </a:ln>
        </p:spPr>
        <p:txBody>
          <a:bodyPr spcFirstLastPara="1" wrap="square" lIns="95775" tIns="47875" rIns="95775" bIns="47875" anchor="ctr" anchorCtr="0">
            <a:noAutofit/>
          </a:bodyPr>
          <a:lstStyle/>
          <a:p>
            <a:pPr algn="ctr">
              <a:buClr>
                <a:srgbClr val="FFFFFF"/>
              </a:buClr>
              <a:buSzPts val="2400"/>
            </a:pPr>
            <a:r>
              <a:rPr lang="pt-BR" sz="1676" b="1" dirty="0" smtClean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Casos Recuperados</a:t>
            </a:r>
          </a:p>
          <a:p>
            <a:pPr algn="ctr">
              <a:buClr>
                <a:srgbClr val="FFFFFF"/>
              </a:buClr>
              <a:buSzPts val="2400"/>
            </a:pPr>
            <a:endParaRPr lang="pt-BR" sz="1676" b="1" dirty="0">
              <a:solidFill>
                <a:srgbClr val="FFFFFF"/>
              </a:solidFill>
              <a:latin typeface="Quattrocento Sans"/>
              <a:sym typeface="Quattrocento Sans"/>
            </a:endParaRPr>
          </a:p>
          <a:p>
            <a:pPr algn="ctr">
              <a:buClr>
                <a:srgbClr val="FFFFFF"/>
              </a:buClr>
              <a:buSzPts val="2400"/>
            </a:pPr>
            <a:endParaRPr lang="pt-BR" sz="1676" b="1" dirty="0" smtClean="0">
              <a:solidFill>
                <a:srgbClr val="FFFFFF"/>
              </a:solidFill>
              <a:latin typeface="Quattrocento Sans"/>
              <a:sym typeface="Quattrocento Sans"/>
            </a:endParaRPr>
          </a:p>
          <a:p>
            <a:pPr algn="ctr">
              <a:buClr>
                <a:srgbClr val="FFFFFF"/>
              </a:buClr>
              <a:buSzPts val="2400"/>
            </a:pPr>
            <a:endParaRPr lang="pt-BR" sz="1676" b="1" dirty="0">
              <a:solidFill>
                <a:srgbClr val="FFFFFF"/>
              </a:solidFill>
              <a:latin typeface="Quattrocento Sans"/>
              <a:sym typeface="Quattrocento Sans"/>
            </a:endParaRPr>
          </a:p>
          <a:p>
            <a:pPr algn="ctr">
              <a:buClr>
                <a:srgbClr val="FFFFFF"/>
              </a:buClr>
              <a:buSzPts val="2400"/>
            </a:pPr>
            <a:endParaRPr lang="pt-BR" dirty="0"/>
          </a:p>
        </p:txBody>
      </p:sp>
      <p:sp>
        <p:nvSpPr>
          <p:cNvPr id="42" name="CaixaDeTexto 41"/>
          <p:cNvSpPr txBox="1"/>
          <p:nvPr/>
        </p:nvSpPr>
        <p:spPr>
          <a:xfrm>
            <a:off x="8010270" y="2208479"/>
            <a:ext cx="225734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pt-BR" sz="4400" b="1" dirty="0" smtClean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880.053</a:t>
            </a:r>
            <a:endParaRPr lang="pt-BR" sz="4400" b="1" dirty="0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3" name="Google Shape;97;p1"/>
          <p:cNvSpPr/>
          <p:nvPr/>
        </p:nvSpPr>
        <p:spPr>
          <a:xfrm>
            <a:off x="11064839" y="1739157"/>
            <a:ext cx="3115580" cy="1458624"/>
          </a:xfrm>
          <a:prstGeom prst="roundRect">
            <a:avLst>
              <a:gd name="adj" fmla="val 8351"/>
            </a:avLst>
          </a:prstGeom>
          <a:solidFill>
            <a:srgbClr val="ADB9CA"/>
          </a:solidFill>
          <a:ln>
            <a:noFill/>
          </a:ln>
        </p:spPr>
        <p:txBody>
          <a:bodyPr spcFirstLastPara="1" wrap="square" lIns="95775" tIns="47875" rIns="95775" bIns="47875" anchor="ctr" anchorCtr="0">
            <a:noAutofit/>
          </a:bodyPr>
          <a:lstStyle/>
          <a:p>
            <a:pPr algn="ctr">
              <a:buClr>
                <a:srgbClr val="FFFFFF"/>
              </a:buClr>
              <a:buSzPts val="2400"/>
            </a:pPr>
            <a:r>
              <a:rPr lang="pt-BR" sz="1676" b="1" dirty="0" smtClean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Óbitos confirmados</a:t>
            </a:r>
          </a:p>
          <a:p>
            <a:pPr algn="ctr">
              <a:buClr>
                <a:srgbClr val="FFFFFF"/>
              </a:buClr>
              <a:buSzPts val="2400"/>
            </a:pPr>
            <a:endParaRPr lang="pt-BR" sz="1676" b="1" dirty="0">
              <a:solidFill>
                <a:srgbClr val="FFFFFF"/>
              </a:solidFill>
              <a:latin typeface="Quattrocento Sans"/>
              <a:sym typeface="Quattrocento Sans"/>
            </a:endParaRPr>
          </a:p>
          <a:p>
            <a:pPr algn="ctr">
              <a:buClr>
                <a:srgbClr val="FFFFFF"/>
              </a:buClr>
              <a:buSzPts val="2400"/>
            </a:pPr>
            <a:endParaRPr lang="pt-BR" sz="1676" b="1" dirty="0" smtClean="0">
              <a:solidFill>
                <a:srgbClr val="FFFFFF"/>
              </a:solidFill>
              <a:latin typeface="Quattrocento Sans"/>
              <a:sym typeface="Quattrocento Sans"/>
            </a:endParaRPr>
          </a:p>
          <a:p>
            <a:pPr algn="ctr">
              <a:buClr>
                <a:srgbClr val="FFFFFF"/>
              </a:buClr>
              <a:buSzPts val="2400"/>
            </a:pPr>
            <a:endParaRPr lang="pt-BR" sz="1676" b="1" dirty="0">
              <a:solidFill>
                <a:srgbClr val="FFFFFF"/>
              </a:solidFill>
              <a:latin typeface="Quattrocento Sans"/>
              <a:sym typeface="Quattrocento Sans"/>
            </a:endParaRPr>
          </a:p>
          <a:p>
            <a:pPr algn="ctr">
              <a:buClr>
                <a:srgbClr val="FFFFFF"/>
              </a:buClr>
              <a:buSzPts val="2400"/>
            </a:pPr>
            <a:endParaRPr lang="pt-BR" dirty="0"/>
          </a:p>
        </p:txBody>
      </p:sp>
      <p:sp>
        <p:nvSpPr>
          <p:cNvPr id="44" name="CaixaDeTexto 43"/>
          <p:cNvSpPr txBox="1"/>
          <p:nvPr/>
        </p:nvSpPr>
        <p:spPr>
          <a:xfrm>
            <a:off x="11655055" y="2232257"/>
            <a:ext cx="193514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pt-BR" sz="4400" b="1" dirty="0" smtClean="0">
                <a:solidFill>
                  <a:schemeClr val="bg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20.650</a:t>
            </a:r>
            <a:endParaRPr lang="pt-BR" sz="4400" b="1" dirty="0">
              <a:solidFill>
                <a:schemeClr val="bg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5" name="CaixaDeTexto 44"/>
          <p:cNvSpPr txBox="1"/>
          <p:nvPr/>
        </p:nvSpPr>
        <p:spPr>
          <a:xfrm>
            <a:off x="4413023" y="4025995"/>
            <a:ext cx="13035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buClr>
                <a:srgbClr val="FFFFFF"/>
              </a:buClr>
              <a:buSzPts val="1200"/>
            </a:pPr>
            <a:r>
              <a:rPr lang="pt-BR" sz="3600" b="1" dirty="0" smtClean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7.490</a:t>
            </a:r>
            <a:endParaRPr lang="pt-BR" sz="3600" b="1" dirty="0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7" name="Google Shape;100;p1"/>
          <p:cNvSpPr/>
          <p:nvPr/>
        </p:nvSpPr>
        <p:spPr>
          <a:xfrm>
            <a:off x="8553609" y="3521411"/>
            <a:ext cx="3231503" cy="1217681"/>
          </a:xfrm>
          <a:prstGeom prst="roundRect">
            <a:avLst>
              <a:gd name="adj" fmla="val 16667"/>
            </a:avLst>
          </a:prstGeom>
          <a:solidFill>
            <a:srgbClr val="909090"/>
          </a:solidFill>
          <a:ln>
            <a:noFill/>
          </a:ln>
        </p:spPr>
        <p:txBody>
          <a:bodyPr spcFirstLastPara="1" wrap="square" lIns="95775" tIns="47875" rIns="95775" bIns="47875" anchor="ctr" anchorCtr="0">
            <a:noAutofit/>
          </a:bodyPr>
          <a:lstStyle/>
          <a:p>
            <a:pPr algn="ctr">
              <a:buClr>
                <a:srgbClr val="FFFFFF"/>
              </a:buClr>
              <a:buSzPts val="2400"/>
            </a:pPr>
            <a:r>
              <a:rPr lang="pt-BR" sz="1200" b="1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Nº DE ÓBITOS  CONFIRMADOS </a:t>
            </a:r>
          </a:p>
          <a:p>
            <a:pPr algn="ctr">
              <a:buClr>
                <a:srgbClr val="FFFFFF"/>
              </a:buClr>
              <a:buSzPts val="2400"/>
            </a:pPr>
            <a:r>
              <a:rPr lang="pt-BR" sz="1200" b="1" dirty="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NAS ÚLTIMAS 24H</a:t>
            </a:r>
          </a:p>
          <a:p>
            <a:pPr algn="ctr">
              <a:buClr>
                <a:srgbClr val="FFFFFF"/>
              </a:buClr>
              <a:buSzPts val="2400"/>
            </a:pPr>
            <a:endParaRPr lang="pt-BR" sz="1200" b="1" dirty="0">
              <a:solidFill>
                <a:srgbClr val="FFFFFF"/>
              </a:solidFill>
              <a:latin typeface="Quattrocento Sans"/>
              <a:sym typeface="Quattrocento Sans"/>
            </a:endParaRPr>
          </a:p>
          <a:p>
            <a:pPr algn="ctr">
              <a:buClr>
                <a:srgbClr val="FFFFFF"/>
              </a:buClr>
              <a:buSzPts val="2400"/>
            </a:pPr>
            <a:endParaRPr lang="pt-BR" sz="1200" b="1" dirty="0" smtClean="0">
              <a:solidFill>
                <a:srgbClr val="FFFFFF"/>
              </a:solidFill>
              <a:latin typeface="Quattrocento Sans"/>
              <a:sym typeface="Quattrocento Sans"/>
            </a:endParaRPr>
          </a:p>
          <a:p>
            <a:pPr algn="ctr">
              <a:buClr>
                <a:srgbClr val="FFFFFF"/>
              </a:buClr>
              <a:buSzPts val="2400"/>
            </a:pPr>
            <a:endParaRPr dirty="0"/>
          </a:p>
        </p:txBody>
      </p:sp>
      <p:pic>
        <p:nvPicPr>
          <p:cNvPr id="48" name="Imagem 4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439" y="3703875"/>
            <a:ext cx="976530" cy="976530"/>
          </a:xfrm>
          <a:prstGeom prst="rect">
            <a:avLst/>
          </a:prstGeom>
        </p:spPr>
      </p:pic>
      <p:sp>
        <p:nvSpPr>
          <p:cNvPr id="49" name="CaixaDeTexto 48"/>
          <p:cNvSpPr txBox="1"/>
          <p:nvPr/>
        </p:nvSpPr>
        <p:spPr>
          <a:xfrm>
            <a:off x="9751616" y="4034074"/>
            <a:ext cx="8354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buClr>
                <a:srgbClr val="FFFFFF"/>
              </a:buClr>
              <a:buSzPts val="1200"/>
            </a:pPr>
            <a:r>
              <a:rPr lang="pt-BR" sz="3600" b="1" dirty="0" smtClean="0">
                <a:solidFill>
                  <a:schemeClr val="bg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144</a:t>
            </a:r>
            <a:endParaRPr lang="pt-BR" sz="3600" b="1" dirty="0">
              <a:solidFill>
                <a:schemeClr val="bg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1065</TotalTime>
  <Words>232</Words>
  <Application>Microsoft Office PowerPoint</Application>
  <PresentationFormat>Personalizar</PresentationFormat>
  <Paragraphs>37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Segoe UI Black</vt:lpstr>
      <vt:lpstr>Quattrocento Sans</vt:lpstr>
      <vt:lpstr>Arial</vt:lpstr>
      <vt:lpstr>Calibri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DEISIANE ARAUJO MEIRELES</dc:creator>
  <cp:lastModifiedBy>SESCAMG</cp:lastModifiedBy>
  <cp:revision>65</cp:revision>
  <dcterms:created xsi:type="dcterms:W3CDTF">2019-09-19T15:12:20Z</dcterms:created>
  <dcterms:modified xsi:type="dcterms:W3CDTF">2021-03-13T19:08:33Z</dcterms:modified>
</cp:coreProperties>
</file>